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18"/>
  </p:notesMasterIdLst>
  <p:sldIdLst>
    <p:sldId id="292" r:id="rId3"/>
    <p:sldId id="28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7" r:id="rId13"/>
    <p:sldId id="286" r:id="rId14"/>
    <p:sldId id="288" r:id="rId15"/>
    <p:sldId id="291" r:id="rId16"/>
    <p:sldId id="275" r:id="rId17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4666"/>
  </p:normalViewPr>
  <p:slideViewPr>
    <p:cSldViewPr snapToGrid="0" snapToObjects="1">
      <p:cViewPr varScale="1">
        <p:scale>
          <a:sx n="112" d="100"/>
          <a:sy n="112" d="100"/>
        </p:scale>
        <p:origin x="12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% Rural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Sheet1!$B$5:$B$8</c:f>
              <c:numCache>
                <c:formatCode>General</c:formatCode>
                <c:ptCount val="4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</c:numCache>
            </c:numRef>
          </c:cat>
          <c:val>
            <c:numRef>
              <c:f>Sheet1!$C$5:$C$8</c:f>
              <c:numCache>
                <c:formatCode>0.00%</c:formatCode>
                <c:ptCount val="4"/>
                <c:pt idx="0">
                  <c:v>0.73670000000000002</c:v>
                </c:pt>
                <c:pt idx="1">
                  <c:v>0.69089999999999996</c:v>
                </c:pt>
                <c:pt idx="2">
                  <c:v>0.68410000000000004</c:v>
                </c:pt>
                <c:pt idx="3">
                  <c:v>0.66390000000000005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98-4BA3-81EE-7CC26C1DA03E}"/>
            </c:ext>
          </c:extLst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% Agricultural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Sheet1!$B$5:$B$8</c:f>
              <c:numCache>
                <c:formatCode>General</c:formatCode>
                <c:ptCount val="4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2014</c:v>
                </c:pt>
              </c:numCache>
            </c:numRef>
          </c:cat>
          <c:val>
            <c:numRef>
              <c:f>Sheet1!$D$5:$D$8</c:f>
              <c:numCache>
                <c:formatCode>0.00%</c:formatCode>
                <c:ptCount val="4"/>
                <c:pt idx="0">
                  <c:v>0.81669999999999998</c:v>
                </c:pt>
                <c:pt idx="1">
                  <c:v>0.76519999999999999</c:v>
                </c:pt>
                <c:pt idx="2">
                  <c:v>0.74160000000000004</c:v>
                </c:pt>
                <c:pt idx="3">
                  <c:v>0.72640000000000005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98-4BA3-81EE-7CC26C1DA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1644656"/>
        <c:axId val="795247232"/>
      </c:barChart>
      <c:catAx>
        <c:axId val="71164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247232"/>
        <c:crosses val="autoZero"/>
        <c:auto val="1"/>
        <c:lblAlgn val="ctr"/>
        <c:lblOffset val="100"/>
        <c:noMultiLvlLbl val="0"/>
      </c:catAx>
      <c:valAx>
        <c:axId val="795247232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64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059198995474402"/>
          <c:y val="0.89152230971128599"/>
          <c:w val="0.39210505663536199"/>
          <c:h val="0.108477690288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7CE56-8689-C74E-944A-A66C551D458B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918EB-8E8B-7948-BF17-2AE42906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2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91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7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85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24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/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0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067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340" b="1"/>
            </a:lvl1pPr>
            <a:lvl2pPr marL="445770" indent="0">
              <a:buNone/>
              <a:defRPr sz="1950" b="1"/>
            </a:lvl2pPr>
            <a:lvl3pPr marL="891540" indent="0">
              <a:buNone/>
              <a:defRPr sz="1755" b="1"/>
            </a:lvl3pPr>
            <a:lvl4pPr marL="1337310" indent="0">
              <a:buNone/>
              <a:defRPr sz="1560" b="1"/>
            </a:lvl4pPr>
            <a:lvl5pPr marL="1783080" indent="0">
              <a:buNone/>
              <a:defRPr sz="1560" b="1"/>
            </a:lvl5pPr>
            <a:lvl6pPr marL="2228850" indent="0">
              <a:buNone/>
              <a:defRPr sz="1560" b="1"/>
            </a:lvl6pPr>
            <a:lvl7pPr marL="2674620" indent="0">
              <a:buNone/>
              <a:defRPr sz="1560" b="1"/>
            </a:lvl7pPr>
            <a:lvl8pPr marL="3120390" indent="0">
              <a:buNone/>
              <a:defRPr sz="1560" b="1"/>
            </a:lvl8pPr>
            <a:lvl9pPr marL="3566160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99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30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4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120"/>
            </a:lvl1pPr>
            <a:lvl2pPr>
              <a:defRPr sz="2730"/>
            </a:lvl2pPr>
            <a:lvl3pPr>
              <a:defRPr sz="234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5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050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104468"/>
            <a:ext cx="9906000" cy="812800"/>
          </a:xfrm>
          <a:prstGeom prst="rect">
            <a:avLst/>
          </a:prstGeom>
          <a:solidFill>
            <a:srgbClr val="00660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14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1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120"/>
            </a:lvl1pPr>
            <a:lvl2pPr marL="445770" indent="0">
              <a:buNone/>
              <a:defRPr sz="2730"/>
            </a:lvl2pPr>
            <a:lvl3pPr marL="891540" indent="0">
              <a:buNone/>
              <a:defRPr sz="2340"/>
            </a:lvl3pPr>
            <a:lvl4pPr marL="1337310" indent="0">
              <a:buNone/>
              <a:defRPr sz="1950"/>
            </a:lvl4pPr>
            <a:lvl5pPr marL="1783080" indent="0">
              <a:buNone/>
              <a:defRPr sz="1950"/>
            </a:lvl5pPr>
            <a:lvl6pPr marL="2228850" indent="0">
              <a:buNone/>
              <a:defRPr sz="1950"/>
            </a:lvl6pPr>
            <a:lvl7pPr marL="2674620" indent="0">
              <a:buNone/>
              <a:defRPr sz="1950"/>
            </a:lvl7pPr>
            <a:lvl8pPr marL="3120390" indent="0">
              <a:buNone/>
              <a:defRPr sz="1950"/>
            </a:lvl8pPr>
            <a:lvl9pPr marL="3566160" indent="0">
              <a:buNone/>
              <a:defRPr sz="19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560"/>
            </a:lvl1pPr>
            <a:lvl2pPr marL="445770" indent="0">
              <a:buNone/>
              <a:defRPr sz="1365"/>
            </a:lvl2pPr>
            <a:lvl3pPr marL="891540" indent="0">
              <a:buNone/>
              <a:defRPr sz="1170"/>
            </a:lvl3pPr>
            <a:lvl4pPr marL="1337310" indent="0">
              <a:buNone/>
              <a:defRPr sz="975"/>
            </a:lvl4pPr>
            <a:lvl5pPr marL="1783080" indent="0">
              <a:buNone/>
              <a:defRPr sz="975"/>
            </a:lvl5pPr>
            <a:lvl6pPr marL="2228850" indent="0">
              <a:buNone/>
              <a:defRPr sz="975"/>
            </a:lvl6pPr>
            <a:lvl7pPr marL="2674620" indent="0">
              <a:buNone/>
              <a:defRPr sz="975"/>
            </a:lvl7pPr>
            <a:lvl8pPr marL="3120390" indent="0">
              <a:buNone/>
              <a:defRPr sz="975"/>
            </a:lvl8pPr>
            <a:lvl9pPr marL="3566160" indent="0">
              <a:buNone/>
              <a:defRPr sz="9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560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83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00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1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3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934670"/>
            <a:ext cx="9906000" cy="923330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5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Annual Agricultural Policy Conference (AAPC)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12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93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7E950-7282-4545-A3BC-C4CE20142040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A1B7-2DE1-5C46-A81F-355E8452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EF7F2-0869-484B-B020-57098723F02C}" type="datetimeFigureOut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2/13/2019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360A8-89F5-FD45-8CA5-27335FEFA487}" type="slidenum">
              <a:rPr kumimoji="0" lang="en-US" sz="117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429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7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2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891540" rtl="0" eaLnBrk="1" latinLnBrk="0" hangingPunct="1">
        <a:lnSpc>
          <a:spcPct val="90000"/>
        </a:lnSpc>
        <a:spcBef>
          <a:spcPct val="0"/>
        </a:spcBef>
        <a:buNone/>
        <a:defRPr sz="42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Char char="•"/>
        <a:defRPr sz="273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EF57EFB-846D-9147-9A20-D66FFE20B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80" t="2013" r="10636"/>
          <a:stretch/>
        </p:blipFill>
        <p:spPr>
          <a:xfrm>
            <a:off x="0" y="85725"/>
            <a:ext cx="9906000" cy="5848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3A7CF-9B29-D74A-AFEF-BE64B77AA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42" r="39015"/>
          <a:stretch/>
        </p:blipFill>
        <p:spPr>
          <a:xfrm>
            <a:off x="6560617" y="85725"/>
            <a:ext cx="3345383" cy="4102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F3A5F-B1CC-174D-9474-A40CF35A4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66" b="9261"/>
          <a:stretch/>
        </p:blipFill>
        <p:spPr>
          <a:xfrm>
            <a:off x="2061868" y="5945500"/>
            <a:ext cx="7362196" cy="751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4F8D5D-D3D0-D044-AAED-4E478AD4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9820"/>
            <a:ext cx="9906000" cy="691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E3F3CA-3EDD-F748-B0AE-0FC2404F5DBF}"/>
              </a:ext>
            </a:extLst>
          </p:cNvPr>
          <p:cNvSpPr txBox="1"/>
          <p:nvPr/>
        </p:nvSpPr>
        <p:spPr>
          <a:xfrm>
            <a:off x="456997" y="6142180"/>
            <a:ext cx="1396237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Partners: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00033-95D9-2643-BD14-56EED88D2CAA}"/>
              </a:ext>
            </a:extLst>
          </p:cNvPr>
          <p:cNvSpPr txBox="1"/>
          <p:nvPr/>
        </p:nvSpPr>
        <p:spPr>
          <a:xfrm>
            <a:off x="415090" y="5305088"/>
            <a:ext cx="3933057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DAY 1: 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TREASURY SQUARE, DODOMA</a:t>
            </a:r>
          </a:p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DAY 2 &amp; 3: 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DODOMA HOTEL, DODOMA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2FB67-B51C-9F46-A654-B2D93A6D98E4}"/>
              </a:ext>
            </a:extLst>
          </p:cNvPr>
          <p:cNvSpPr txBox="1"/>
          <p:nvPr/>
        </p:nvSpPr>
        <p:spPr>
          <a:xfrm>
            <a:off x="6962775" y="5413643"/>
            <a:ext cx="294322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13</a:t>
            </a:r>
            <a:r>
              <a:rPr kumimoji="0" lang="en-US" sz="1463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– 15</a:t>
            </a:r>
            <a:r>
              <a:rPr kumimoji="0" lang="en-US" sz="1463" b="0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February, 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8D7D2-2869-F24F-BF6A-7DD51EF9DF84}"/>
              </a:ext>
            </a:extLst>
          </p:cNvPr>
          <p:cNvSpPr txBox="1"/>
          <p:nvPr/>
        </p:nvSpPr>
        <p:spPr>
          <a:xfrm>
            <a:off x="0" y="2097236"/>
            <a:ext cx="990600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5</a:t>
            </a:r>
            <a:r>
              <a:rPr kumimoji="0" lang="en-US" sz="2275" b="1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TH</a:t>
            </a:r>
            <a:r>
              <a:rPr kumimoji="0" lang="en-US" sz="2275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Futura Hv BT Heavy" panose="020B0702020204020204" pitchFamily="34" charset="0"/>
                <a:ea typeface="+mn-ea"/>
                <a:cs typeface="+mn-cs"/>
              </a:rPr>
              <a:t> ANNUAL AGRICULTURAL POLICY CONFERENCE (AAPC)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0C5F9C-AB33-FE42-AA57-CE36CF905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743" y="328976"/>
            <a:ext cx="1218513" cy="12326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9C22CD-096D-2341-A3B3-210F4BD758F3}"/>
              </a:ext>
            </a:extLst>
          </p:cNvPr>
          <p:cNvSpPr txBox="1"/>
          <p:nvPr/>
        </p:nvSpPr>
        <p:spPr>
          <a:xfrm>
            <a:off x="3920033" y="1561657"/>
            <a:ext cx="2000935" cy="34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United Republic of Tanzania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Agriculture Sector Lead Ministries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D0E873-E970-9E41-9CBA-90ECCFFDC269}"/>
              </a:ext>
            </a:extLst>
          </p:cNvPr>
          <p:cNvSpPr txBox="1"/>
          <p:nvPr/>
        </p:nvSpPr>
        <p:spPr>
          <a:xfrm>
            <a:off x="1" y="2608481"/>
            <a:ext cx="9905999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THEME: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Prioritizing Agriculture in the Industrialization  Agenda for Tanzania under the </a:t>
            </a:r>
          </a:p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Agricultural Sector Development Program (ASDP-2)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CB13C0-F52A-EC4D-9DF9-A8E87466F9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664"/>
          <a:stretch/>
        </p:blipFill>
        <p:spPr>
          <a:xfrm>
            <a:off x="0" y="3609842"/>
            <a:ext cx="3822005" cy="15799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A9061A-3474-764B-A195-83C537ED03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052"/>
          <a:stretch/>
        </p:blipFill>
        <p:spPr>
          <a:xfrm>
            <a:off x="3822004" y="3612813"/>
            <a:ext cx="3174130" cy="15770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AE1AF39-5B45-5B48-8D53-6F9B2C91C7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07" b="30312"/>
          <a:stretch/>
        </p:blipFill>
        <p:spPr>
          <a:xfrm>
            <a:off x="6999218" y="3609841"/>
            <a:ext cx="2906781" cy="15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1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Typology of farms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E1FAAE-7C48-4750-AC1C-C5F1A944C966}"/>
              </a:ext>
            </a:extLst>
          </p:cNvPr>
          <p:cNvSpPr txBox="1"/>
          <p:nvPr/>
        </p:nvSpPr>
        <p:spPr>
          <a:xfrm>
            <a:off x="368300" y="1041400"/>
            <a:ext cx="8242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perception of a Tanzanian farm sector dominated by subsistence-oriented smallholders is changing slowly.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D6CB56-298A-4054-BE86-451084EBD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1" y="2264152"/>
            <a:ext cx="8750532" cy="332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1053252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b="1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34"/>
            <a:ext cx="9906000" cy="112591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Medium-scale farms and small, farm-focused, commercialized farms are claiming an increasingly prominent role.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FF499-F3D6-476B-8FB6-6D224A91AD9B}"/>
              </a:ext>
            </a:extLst>
          </p:cNvPr>
          <p:cNvSpPr txBox="1"/>
          <p:nvPr/>
        </p:nvSpPr>
        <p:spPr>
          <a:xfrm>
            <a:off x="353518" y="1110186"/>
            <a:ext cx="3777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Farm category distribution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38B43-CD14-45FA-9795-661A04C90DEA}"/>
              </a:ext>
            </a:extLst>
          </p:cNvPr>
          <p:cNvSpPr txBox="1"/>
          <p:nvPr/>
        </p:nvSpPr>
        <p:spPr>
          <a:xfrm>
            <a:off x="4708140" y="1110186"/>
            <a:ext cx="4177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Distribution of land cultivated, by farm category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0D99D-D227-45DF-B81E-91632C8B268C}"/>
              </a:ext>
            </a:extLst>
          </p:cNvPr>
          <p:cNvSpPr txBox="1"/>
          <p:nvPr/>
        </p:nvSpPr>
        <p:spPr>
          <a:xfrm>
            <a:off x="818866" y="4079529"/>
            <a:ext cx="1667744" cy="134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600" dirty="0"/>
              <a:t>Distribution of agricultural production value, by farm category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A640A1-64C1-48A5-BD3E-296FCAF2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1" y="1448740"/>
            <a:ext cx="3965938" cy="2263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037A-9F89-4A3C-AADC-4AA805BE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80" y="1448740"/>
            <a:ext cx="3960931" cy="2263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482B62-FEC7-4ECB-9733-B45F63D6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264" y="3788871"/>
            <a:ext cx="3962946" cy="22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09" y="56934"/>
            <a:ext cx="9917609" cy="76080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Application of this farm typology sheds light on the farming population and patterns of production.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6F1230-A08B-4A42-B936-D57D21402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677480"/>
              </p:ext>
            </p:extLst>
          </p:nvPr>
        </p:nvGraphicFramePr>
        <p:xfrm>
          <a:off x="558410" y="3767782"/>
          <a:ext cx="7767204" cy="2237862"/>
        </p:xfrm>
        <a:graphic>
          <a:graphicData uri="http://schemas.openxmlformats.org/drawingml/2006/table">
            <a:tbl>
              <a:tblPr firstRow="1" firstCol="1" bandRow="1"/>
              <a:tblGrid>
                <a:gridCol w="3519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6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49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7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56662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Small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Medium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Large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On-farm focus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Off-farm focus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73"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Not com.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Com.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Not com.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Com.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6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only family labor and non-rented land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38%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24%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35%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25%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14%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Rents in land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18%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Possesses purchased land (2014 only)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33%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38%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37%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60%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Hires agricultural labor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37%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48%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44%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56%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65%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Labor days hired in (mean value)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8.59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17.57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10.26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16.91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49.37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64.25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% of total agricultural employmen</a:t>
                      </a:r>
                      <a:r>
                        <a:rPr lang="en-US" sz="13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t in </a:t>
                      </a: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the country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20%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25%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13%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8%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31%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4%</a:t>
                      </a: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a tractor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3886" marR="638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976231F-B310-48EA-AAFC-2332E34B3A5E}"/>
              </a:ext>
            </a:extLst>
          </p:cNvPr>
          <p:cNvSpPr/>
          <p:nvPr/>
        </p:nvSpPr>
        <p:spPr>
          <a:xfrm>
            <a:off x="406400" y="997797"/>
            <a:ext cx="1387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SimSun" charset="-122"/>
                <a:cs typeface="Times New Roman" charset="0"/>
              </a:rPr>
              <a:t>Income shares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05E3D-216C-4CAB-AE0F-CCA8B147194A}"/>
              </a:ext>
            </a:extLst>
          </p:cNvPr>
          <p:cNvSpPr/>
          <p:nvPr/>
        </p:nvSpPr>
        <p:spPr>
          <a:xfrm>
            <a:off x="4806214" y="997797"/>
            <a:ext cx="1318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ea typeface="SimSun" charset="-122"/>
                <a:cs typeface="Times New Roman" charset="0"/>
              </a:rPr>
              <a:t>Income levels</a:t>
            </a:r>
            <a:endParaRPr lang="en-US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81E6E6-3696-44F3-B1E3-09A1B67A7BA0}"/>
              </a:ext>
            </a:extLst>
          </p:cNvPr>
          <p:cNvCxnSpPr/>
          <p:nvPr/>
        </p:nvCxnSpPr>
        <p:spPr>
          <a:xfrm>
            <a:off x="157898" y="5710972"/>
            <a:ext cx="30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672AA1D-CFE1-49DD-8082-FF75AFA7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8" y="1284835"/>
            <a:ext cx="3949814" cy="2089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9B4FC4-A814-4F92-B0B5-113E3046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43" y="1290230"/>
            <a:ext cx="3949814" cy="20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331BDC-AF7B-4036-A13C-5DB7A2BBE158}"/>
              </a:ext>
            </a:extLst>
          </p:cNvPr>
          <p:cNvSpPr txBox="1"/>
          <p:nvPr/>
        </p:nvSpPr>
        <p:spPr>
          <a:xfrm>
            <a:off x="482138" y="944587"/>
            <a:ext cx="8303274" cy="516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500" dirty="0"/>
              <a:t>We find evidence of change along several axes:</a:t>
            </a:r>
          </a:p>
          <a:p>
            <a:pPr marL="457200" indent="-457200">
              <a:spcAft>
                <a:spcPts val="400"/>
              </a:spcAft>
              <a:buFont typeface="Arial" charset="0"/>
              <a:buChar char="•"/>
            </a:pPr>
            <a:r>
              <a:rPr lang="en-US" sz="2500" dirty="0"/>
              <a:t>Agricultural sector is growing, ↑ intensification, ↑ factor market engagement, ↑ commercialization</a:t>
            </a:r>
            <a:r>
              <a:rPr lang="is-IS" sz="2500" dirty="0"/>
              <a:t>…</a:t>
            </a:r>
          </a:p>
          <a:p>
            <a:pPr>
              <a:spcAft>
                <a:spcPts val="400"/>
              </a:spcAft>
            </a:pPr>
            <a:r>
              <a:rPr lang="en-US" sz="2500" dirty="0"/>
              <a:t>This nuanced typology of farms reveals:</a:t>
            </a:r>
          </a:p>
          <a:p>
            <a:pPr marL="457200" indent="-457200">
              <a:spcAft>
                <a:spcPts val="400"/>
              </a:spcAft>
              <a:buFont typeface="Arial" charset="0"/>
              <a:buChar char="•"/>
            </a:pPr>
            <a:r>
              <a:rPr lang="en-US" sz="2500" dirty="0"/>
              <a:t>Rise of medium-scale farms in importance</a:t>
            </a:r>
          </a:p>
          <a:p>
            <a:pPr marL="457200" indent="-457200">
              <a:spcAft>
                <a:spcPts val="400"/>
              </a:spcAft>
              <a:buFont typeface="Arial" charset="0"/>
              <a:buChar char="•"/>
            </a:pPr>
            <a:r>
              <a:rPr lang="en-US" sz="2500" dirty="0"/>
              <a:t>Decline of farm-focused, non-commercialized farms </a:t>
            </a:r>
          </a:p>
          <a:p>
            <a:pPr>
              <a:spcAft>
                <a:spcPts val="400"/>
              </a:spcAft>
            </a:pPr>
            <a:r>
              <a:rPr lang="en-US" sz="2500" dirty="0"/>
              <a:t>People are de-emphasizing or exiting agriculture and moving to cities, as poverty rates are falling.</a:t>
            </a:r>
            <a:r>
              <a:rPr lang="en-US" sz="2500" dirty="0">
                <a:effectLst/>
              </a:rPr>
              <a:t> </a:t>
            </a:r>
          </a:p>
          <a:p>
            <a:pPr>
              <a:spcAft>
                <a:spcPts val="400"/>
              </a:spcAft>
            </a:pPr>
            <a:endParaRPr lang="en-US" sz="600" dirty="0"/>
          </a:p>
          <a:p>
            <a:pPr>
              <a:spcAft>
                <a:spcPts val="400"/>
              </a:spcAft>
            </a:pPr>
            <a:r>
              <a:rPr lang="en-US" sz="2500" dirty="0"/>
              <a:t>This is consistent with the notion that </a:t>
            </a:r>
            <a:r>
              <a:rPr lang="en-US" sz="2500" b="1" dirty="0">
                <a:solidFill>
                  <a:srgbClr val="0070C0"/>
                </a:solidFill>
              </a:rPr>
              <a:t>agricultural growth plays a vital role in structural change</a:t>
            </a:r>
            <a:r>
              <a:rPr lang="en-US" sz="2500" dirty="0"/>
              <a:t>, strengthening the non-farm economy through backward and forward linkages, and enabling people to securely exit agriculture.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B2237-5BD0-4BB9-A61B-F2F67E4548F4}"/>
              </a:ext>
            </a:extLst>
          </p:cNvPr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Concluding thoughts</a:t>
            </a:r>
            <a:endParaRPr lang="en-US" sz="2800" b="1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1258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331BDC-AF7B-4036-A13C-5DB7A2BBE158}"/>
              </a:ext>
            </a:extLst>
          </p:cNvPr>
          <p:cNvSpPr txBox="1"/>
          <p:nvPr/>
        </p:nvSpPr>
        <p:spPr>
          <a:xfrm>
            <a:off x="482138" y="944587"/>
            <a:ext cx="830327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These findings underscore the vital importance of </a:t>
            </a:r>
            <a:r>
              <a:rPr lang="en-US" sz="2500" b="1" dirty="0">
                <a:solidFill>
                  <a:srgbClr val="0070C0"/>
                </a:solidFill>
              </a:rPr>
              <a:t>continued/increased support for agriculture (especially productivity growth) </a:t>
            </a:r>
            <a:r>
              <a:rPr lang="en-US" sz="2500" dirty="0"/>
              <a:t>as a catalyst for structural transformation and inclusive economic growth.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0070C0"/>
                </a:solidFill>
              </a:rPr>
              <a:t>Question</a:t>
            </a:r>
            <a:r>
              <a:rPr lang="en-US" sz="2500" dirty="0"/>
              <a:t>: Will these trends be sustained post 2015 given the recent decline in investments in agriculture?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 smtClean="0"/>
              <a:t>Heterogeneity </a:t>
            </a:r>
            <a:r>
              <a:rPr lang="en-US" sz="2500" dirty="0"/>
              <a:t>among farms and the rapidly shifting distribution of farm categories propose that </a:t>
            </a:r>
            <a:r>
              <a:rPr lang="en-US" sz="2500" b="1" dirty="0">
                <a:solidFill>
                  <a:srgbClr val="0070C0"/>
                </a:solidFill>
              </a:rPr>
              <a:t>policy attention should be directed to meeting farmers' diverse needs</a:t>
            </a:r>
            <a:r>
              <a:rPr lang="en-US" sz="2500" dirty="0"/>
              <a:t>. Agricultural investments should be targeted among the diverse farming population in order to achieve their distinct objectives.</a:t>
            </a:r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5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FB2237-5BD0-4BB9-A61B-F2F67E4548F4}"/>
              </a:ext>
            </a:extLst>
          </p:cNvPr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Concluding thoughts</a:t>
            </a:r>
            <a:endParaRPr lang="en-US" sz="2800" b="1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412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2C6FF0-1C67-D94C-A8EA-EBC9F588D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47"/>
          <a:stretch/>
        </p:blipFill>
        <p:spPr>
          <a:xfrm>
            <a:off x="0" y="-94310"/>
            <a:ext cx="9906000" cy="5562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4686"/>
          <a:stretch/>
        </p:blipFill>
        <p:spPr>
          <a:xfrm>
            <a:off x="-859" y="4962105"/>
            <a:ext cx="9906859" cy="101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C65931-0493-4660-B3D5-FF9400529841}"/>
              </a:ext>
            </a:extLst>
          </p:cNvPr>
          <p:cNvSpPr txBox="1"/>
          <p:nvPr/>
        </p:nvSpPr>
        <p:spPr>
          <a:xfrm>
            <a:off x="3029910" y="1901918"/>
            <a:ext cx="424334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Asanteni</a:t>
            </a:r>
            <a:r>
              <a:rPr lang="en-US" sz="4800" dirty="0">
                <a:solidFill>
                  <a:schemeClr val="bg1"/>
                </a:solidFill>
              </a:rPr>
              <a:t> Sana</a:t>
            </a:r>
          </a:p>
          <a:p>
            <a:r>
              <a:rPr lang="en-US" sz="4800" dirty="0">
                <a:solidFill>
                  <a:schemeClr val="bg1"/>
                </a:solidFill>
              </a:rPr>
              <a:t>   Thank you!</a:t>
            </a:r>
          </a:p>
        </p:txBody>
      </p:sp>
    </p:spTree>
    <p:extLst>
      <p:ext uri="{BB962C8B-B14F-4D97-AF65-F5344CB8AC3E}">
        <p14:creationId xmlns:p14="http://schemas.microsoft.com/office/powerpoint/2010/main" val="390401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C28E2-3376-445D-A40C-4C5A4FDB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00" y="2387176"/>
            <a:ext cx="8543925" cy="2083647"/>
          </a:xfrm>
          <a:prstGeom prst="rect">
            <a:avLst/>
          </a:prstGeom>
          <a:solidFill>
            <a:schemeClr val="bg1">
              <a:alpha val="85098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endParaRPr lang="en-US" sz="400" b="1" dirty="0">
              <a:solidFill>
                <a:srgbClr val="000000"/>
              </a:solidFill>
              <a:ea typeface="Calibri" charset="0"/>
            </a:endParaRPr>
          </a:p>
          <a:p>
            <a:pPr algn="ctr"/>
            <a:endParaRPr lang="en-US" dirty="0">
              <a:ea typeface="SimSun" charset="-122"/>
              <a:cs typeface="Times New Roman" charset="0"/>
            </a:endParaRPr>
          </a:p>
          <a:p>
            <a:pPr marL="0" indent="0" algn="ctr">
              <a:buNone/>
            </a:pPr>
            <a:r>
              <a:rPr lang="en-US" dirty="0"/>
              <a:t>	Ayala Wineman, Thomas S. Jayne, Holger Kray and Emma Isinika Modamba</a:t>
            </a:r>
          </a:p>
          <a:p>
            <a:pPr marL="0" indent="0" algn="ctr">
              <a:buNone/>
            </a:pPr>
            <a:endParaRPr lang="en-US" dirty="0"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76F58-41DF-49ED-AE73-4C4EC3230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0" y="5087076"/>
            <a:ext cx="1999390" cy="487251"/>
          </a:xfrm>
          <a:prstGeom prst="rect">
            <a:avLst/>
          </a:prstGeom>
        </p:spPr>
      </p:pic>
      <p:pic>
        <p:nvPicPr>
          <p:cNvPr id="6" name="Picture Placeholder 20" descr="MSU-Wordmark-Green-CMYK.eps">
            <a:extLst>
              <a:ext uri="{FF2B5EF4-FFF2-40B4-BE49-F238E27FC236}">
                <a16:creationId xmlns:a16="http://schemas.microsoft.com/office/drawing/2014/main" id="{A41AEB92-1FE4-4025-BEC7-FC2E877D9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r="6061"/>
          <a:stretch>
            <a:fillRect/>
          </a:stretch>
        </p:blipFill>
        <p:spPr>
          <a:xfrm>
            <a:off x="3322958" y="4936052"/>
            <a:ext cx="2198513" cy="83391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64E2E-550F-473D-8FC6-AAD03114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39" y="4936052"/>
            <a:ext cx="2561960" cy="6820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5E1EE2-C6E0-425B-9547-1503A6223CE1}"/>
              </a:ext>
            </a:extLst>
          </p:cNvPr>
          <p:cNvSpPr txBox="1">
            <a:spLocks/>
          </p:cNvSpPr>
          <p:nvPr/>
        </p:nvSpPr>
        <p:spPr>
          <a:xfrm>
            <a:off x="-11609" y="3760"/>
            <a:ext cx="9917609" cy="1808261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800"/>
              </a:spcBef>
            </a:pPr>
            <a:endParaRPr lang="en-US" sz="2800" b="1" dirty="0">
              <a:solidFill>
                <a:schemeClr val="bg1"/>
              </a:solidFill>
              <a:ea typeface="Calibri" charset="0"/>
            </a:endParaRPr>
          </a:p>
          <a:p>
            <a:pPr algn="ctr">
              <a:spcBef>
                <a:spcPts val="800"/>
              </a:spcBef>
            </a:pPr>
            <a:r>
              <a:rPr lang="en-US" sz="2800" b="1" dirty="0">
                <a:solidFill>
                  <a:schemeClr val="bg1"/>
                </a:solidFill>
                <a:ea typeface="Calibri" charset="0"/>
              </a:rPr>
              <a:t>The Changing Face of Agriculture in Tanzania:</a:t>
            </a:r>
          </a:p>
          <a:p>
            <a:pPr algn="ctr">
              <a:spcBef>
                <a:spcPts val="800"/>
              </a:spcBef>
            </a:pPr>
            <a:r>
              <a:rPr lang="en-US" sz="2800" b="1" dirty="0">
                <a:solidFill>
                  <a:schemeClr val="bg1"/>
                </a:solidFill>
                <a:ea typeface="Calibri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a typeface="SimSun" charset="-122"/>
                <a:cs typeface="Times New Roman" charset="0"/>
              </a:rPr>
              <a:t>Indicators of Transformation</a:t>
            </a:r>
          </a:p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72129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10" y="970459"/>
            <a:ext cx="8543925" cy="2664732"/>
          </a:xfrm>
        </p:spPr>
        <p:txBody>
          <a:bodyPr/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The process of structural transformation is widely found to occur alongside (or follow from) agricultural transformation.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Such transformation is characterized by agricultural intensification, rising labor productivity, improving access to markets, and a greater commercial orientation of farms.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Whether countries in sub-Saharan Africa are moving along the arc of transformation remains an open question.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C3E02-1DC7-4F14-97D9-03548AABA3CD}"/>
              </a:ext>
            </a:extLst>
          </p:cNvPr>
          <p:cNvSpPr txBox="1"/>
          <p:nvPr/>
        </p:nvSpPr>
        <p:spPr>
          <a:xfrm>
            <a:off x="270062" y="3789926"/>
            <a:ext cx="8245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the Tanzania Living Standards Measurement Study - Integrated Surveys on Agriculture (LSMS-ISA) from 2008-2014,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we examine evidence for a wide spectrum of </a:t>
            </a:r>
            <a:r>
              <a:rPr lang="en-US" sz="2000" dirty="0">
                <a:solidFill>
                  <a:srgbClr val="0070C0"/>
                </a:solidFill>
              </a:rPr>
              <a:t>indicators of agricultural transformation</a:t>
            </a:r>
            <a:r>
              <a:rPr lang="en-US" sz="2000" dirty="0">
                <a:solidFill>
                  <a:srgbClr val="0070C0"/>
                </a:solidFill>
                <a:effectLst/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we employ a </a:t>
            </a:r>
            <a:r>
              <a:rPr lang="en-US" sz="2000" dirty="0">
                <a:solidFill>
                  <a:srgbClr val="0070C0"/>
                </a:solidFill>
              </a:rPr>
              <a:t>typology of farms </a:t>
            </a:r>
            <a:r>
              <a:rPr lang="en-US" sz="2000" dirty="0"/>
              <a:t>intended to make sense of the present-day heterogeneity found in the agricultural sector</a:t>
            </a:r>
          </a:p>
        </p:txBody>
      </p:sp>
    </p:spTree>
    <p:extLst>
      <p:ext uri="{BB962C8B-B14F-4D97-AF65-F5344CB8AC3E}">
        <p14:creationId xmlns:p14="http://schemas.microsoft.com/office/powerpoint/2010/main" val="27444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1.Tanzania </a:t>
            </a:r>
            <a:r>
              <a:rPr lang="en-US" sz="2800" b="1" dirty="0">
                <a:solidFill>
                  <a:schemeClr val="bg1"/>
                </a:solidFill>
              </a:rPr>
              <a:t>is experiencing a dramatic movement out of rural areas and a shift in labor away from agriculture.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25904A7-3A64-4897-BBCD-96B8CD394B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346982"/>
              </p:ext>
            </p:extLst>
          </p:nvPr>
        </p:nvGraphicFramePr>
        <p:xfrm>
          <a:off x="488734" y="1477330"/>
          <a:ext cx="38227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36C58D1-0F52-4FA2-A678-CB8F055E1C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92650" y="1468323"/>
            <a:ext cx="3822700" cy="221751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3739718-A9D6-447B-87FE-8038400AC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22414"/>
              </p:ext>
            </p:extLst>
          </p:nvPr>
        </p:nvGraphicFramePr>
        <p:xfrm>
          <a:off x="2114550" y="4381013"/>
          <a:ext cx="4843463" cy="1351590"/>
        </p:xfrm>
        <a:graphic>
          <a:graphicData uri="http://schemas.openxmlformats.org/drawingml/2006/table">
            <a:tbl>
              <a:tblPr firstRow="1" firstCol="1" bandRow="1"/>
              <a:tblGrid>
                <a:gridCol w="731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5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All households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Agricultural households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59.61%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51.13%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65.46%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56.37%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66.83%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57.09%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3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69.96%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59.52%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BA04C21-3748-4121-A828-A0B124906625}"/>
              </a:ext>
            </a:extLst>
          </p:cNvPr>
          <p:cNvSpPr txBox="1"/>
          <p:nvPr/>
        </p:nvSpPr>
        <p:spPr>
          <a:xfrm>
            <a:off x="488734" y="1159095"/>
            <a:ext cx="382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Rural or agricultural status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BF9EB-C376-4711-8B53-6AC1EBD62460}"/>
              </a:ext>
            </a:extLst>
          </p:cNvPr>
          <p:cNvSpPr txBox="1"/>
          <p:nvPr/>
        </p:nvSpPr>
        <p:spPr>
          <a:xfrm>
            <a:off x="4692650" y="1159094"/>
            <a:ext cx="382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Household income shares (mean values)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54187-62D2-49B8-9BA3-743574CBFD41}"/>
              </a:ext>
            </a:extLst>
          </p:cNvPr>
          <p:cNvSpPr txBox="1"/>
          <p:nvPr/>
        </p:nvSpPr>
        <p:spPr>
          <a:xfrm>
            <a:off x="2114550" y="4068378"/>
            <a:ext cx="399069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% food that is purchased (mean values)</a:t>
            </a:r>
          </a:p>
        </p:txBody>
      </p:sp>
    </p:spTree>
    <p:extLst>
      <p:ext uri="{BB962C8B-B14F-4D97-AF65-F5344CB8AC3E}">
        <p14:creationId xmlns:p14="http://schemas.microsoft.com/office/powerpoint/2010/main" val="295110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2. The </a:t>
            </a:r>
            <a:r>
              <a:rPr lang="en-US" sz="2800" b="1" dirty="0">
                <a:solidFill>
                  <a:schemeClr val="bg1"/>
                </a:solidFill>
              </a:rPr>
              <a:t>markets for farmland and agricultural labor are fairly active, with farmers increasingly participating.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B84ECA5-4075-4214-859C-17DD0D992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02048"/>
              </p:ext>
            </p:extLst>
          </p:nvPr>
        </p:nvGraphicFramePr>
        <p:xfrm>
          <a:off x="454986" y="1095217"/>
          <a:ext cx="8339936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374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78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4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Simple regression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Cropping households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2010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Coefficient on year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P-value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</a:t>
                      </a:r>
                      <a:r>
                        <a:rPr lang="en-US" sz="1400" i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only</a:t>
                      </a: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family labor and non-rented land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33%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35%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32%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24%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-0.016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Rents in land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8%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16%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Possesses purchased land (2014 only)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38%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Hires agricultural labor 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40%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45%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50%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Labor that is hired in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9%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9%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11%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0.004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8232C45-0799-419C-B687-FC986C864410}"/>
              </a:ext>
            </a:extLst>
          </p:cNvPr>
          <p:cNvSpPr txBox="1"/>
          <p:nvPr/>
        </p:nvSpPr>
        <p:spPr>
          <a:xfrm>
            <a:off x="957663" y="3143144"/>
            <a:ext cx="36094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Distribution of land values by year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0529EC-51DB-41F5-AF21-FD8AA0F6C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036157"/>
              </p:ext>
            </p:extLst>
          </p:nvPr>
        </p:nvGraphicFramePr>
        <p:xfrm>
          <a:off x="4567137" y="3550590"/>
          <a:ext cx="3466766" cy="1493520"/>
        </p:xfrm>
        <a:graphic>
          <a:graphicData uri="http://schemas.openxmlformats.org/drawingml/2006/table">
            <a:tbl>
              <a:tblPr firstRow="1" firstCol="1" bandRow="1"/>
              <a:tblGrid>
                <a:gridCol w="649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430"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Among households that access land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Land area accessed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Land area owned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0.59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0.58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0.59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0.65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43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23C51A-8ED0-40EF-A0B1-02B41F9B2AA6}"/>
              </a:ext>
            </a:extLst>
          </p:cNvPr>
          <p:cNvSpPr txBox="1"/>
          <p:nvPr/>
        </p:nvSpPr>
        <p:spPr>
          <a:xfrm>
            <a:off x="4488981" y="3151828"/>
            <a:ext cx="3814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Gini Index of land concentration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B82957-C5A4-4405-9BDA-0402C31EF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63" y="3490382"/>
            <a:ext cx="3182408" cy="23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08" y="-37424"/>
            <a:ext cx="9917608" cy="8551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3. Farms </a:t>
            </a:r>
            <a:r>
              <a:rPr lang="en-US" sz="2800" b="1" dirty="0">
                <a:solidFill>
                  <a:schemeClr val="bg1"/>
                </a:solidFill>
              </a:rPr>
              <a:t>are increasingly likely to engage in some (though not all) forms of agricultural intensification.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BC6E39-BF64-4C54-ABBC-1755AF1A1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937310"/>
              </p:ext>
            </p:extLst>
          </p:nvPr>
        </p:nvGraphicFramePr>
        <p:xfrm>
          <a:off x="681038" y="1387421"/>
          <a:ext cx="7807570" cy="3877585"/>
        </p:xfrm>
        <a:graphic>
          <a:graphicData uri="http://schemas.openxmlformats.org/drawingml/2006/table">
            <a:tbl>
              <a:tblPr firstRow="1" firstCol="1" bandRow="1"/>
              <a:tblGrid>
                <a:gridCol w="3165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8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96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Simple regression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Coefficient on year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P-value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Cropping households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a tractor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improved seed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--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--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40%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0.026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Purchased improved seed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0.021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fertilizer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16%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0.025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Uses pesticide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0.866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Accesses agricultural inputs on credit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0.274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Livestock households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Possesses an improved/exotic livestock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19%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15%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-0.007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2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Possesses an improved/exotic cow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(among cow holders)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0.222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0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Possesses an improved/exotic chicken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(among chicken holders)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0.019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5071" marR="6507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70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1243965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3008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solidFill>
                  <a:schemeClr val="bg1"/>
                </a:solidFill>
              </a:rPr>
              <a:t>4. Farms </a:t>
            </a:r>
            <a:r>
              <a:rPr lang="en-US" sz="3100" b="1" dirty="0">
                <a:solidFill>
                  <a:schemeClr val="bg1"/>
                </a:solidFill>
              </a:rPr>
              <a:t>exhibit an increasingly commercial orientation in terms of crop production, but not necessarily livestock production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8FED334-01C7-424C-A7D4-71B3B9595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880930"/>
              </p:ext>
            </p:extLst>
          </p:nvPr>
        </p:nvGraphicFramePr>
        <p:xfrm>
          <a:off x="311085" y="1461156"/>
          <a:ext cx="9172278" cy="4413417"/>
        </p:xfrm>
        <a:graphic>
          <a:graphicData uri="http://schemas.openxmlformats.org/drawingml/2006/table">
            <a:tbl>
              <a:tblPr firstRow="1" firstCol="1" bandRow="1"/>
              <a:tblGrid>
                <a:gridCol w="4309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8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9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Simple regression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Coefficient on year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P-value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Cropping households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Sells some crops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0.309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 of crop value sold (mean value)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36%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39%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 of crop value sold (mean value) if ≠ 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49%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53%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55%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0.009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Livestock households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Sells some livestock or livestock products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60%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0.833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 of livestock value sold (mean value)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30%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31%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0.887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% of livestock value sold (mean value) if ≠ 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48%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0.996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Among crop sellers: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Sells crop at the farm (if sells crops)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64%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67%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0.015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Distance to site of crop sale (km,</a:t>
                      </a:r>
                      <a:r>
                        <a:rPr lang="en-US" sz="14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 mean)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3.38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3.59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3.55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4.52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0.177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0.147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3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Distance to site of crop sale (km, mean), if ≠ 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7.95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10.01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10.00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13.86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0.892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20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4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2"/>
            <a:ext cx="9917609" cy="1252872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09" y="2"/>
            <a:ext cx="9985167" cy="12362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5. The </a:t>
            </a:r>
            <a:r>
              <a:rPr lang="en-US" sz="3200" b="1" dirty="0">
                <a:solidFill>
                  <a:schemeClr val="bg1"/>
                </a:solidFill>
              </a:rPr>
              <a:t>agricultural sector has grown in size, reflecting a remarkable area expansion (although labor productivity has also improved).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83B28-272D-4D73-9E2F-52559877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734" y="1873279"/>
            <a:ext cx="4883424" cy="209222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4E0F2D-6BB9-4604-AA48-B731739CB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916709"/>
              </p:ext>
            </p:extLst>
          </p:nvPr>
        </p:nvGraphicFramePr>
        <p:xfrm>
          <a:off x="522815" y="4392822"/>
          <a:ext cx="8916318" cy="1504053"/>
        </p:xfrm>
        <a:graphic>
          <a:graphicData uri="http://schemas.openxmlformats.org/drawingml/2006/table">
            <a:tbl>
              <a:tblPr firstRow="1" firstCol="1" bandRow="1"/>
              <a:tblGrid>
                <a:gridCol w="458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2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4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91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2010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2012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crop production (billions shillings)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3,211,084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3,889,921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4,505,868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5,134,865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Area cropped (ha)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8,301,139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9,446,337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10,497,865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12,997,240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crop production / ha cropped (millions shillings)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0.387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0.411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0.429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0.395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Total labor days on farms (millions)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811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894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947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1,083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Value crop production / labor day (shillings)</a:t>
                      </a:r>
                      <a:endParaRPr lang="en-US" sz="13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3,962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4,353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4,756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4,742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Labor intensity (days / ha)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97.56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94.50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90.13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83.33</a:t>
                      </a:r>
                      <a:endParaRPr lang="en-US" sz="13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65AB871-1A07-4B90-9317-3D434612222A}"/>
              </a:ext>
            </a:extLst>
          </p:cNvPr>
          <p:cNvSpPr txBox="1"/>
          <p:nvPr/>
        </p:nvSpPr>
        <p:spPr>
          <a:xfrm>
            <a:off x="494840" y="1419552"/>
            <a:ext cx="4032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value of agricultural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26509-C1A8-434A-BA1A-F47A80A66C77}"/>
              </a:ext>
            </a:extLst>
          </p:cNvPr>
          <p:cNvSpPr txBox="1"/>
          <p:nvPr/>
        </p:nvSpPr>
        <p:spPr>
          <a:xfrm>
            <a:off x="4527735" y="1462437"/>
            <a:ext cx="4240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land area cultivated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11FB19-A3E9-47F1-A915-D838E2B7D8CD}"/>
              </a:ext>
            </a:extLst>
          </p:cNvPr>
          <p:cNvSpPr/>
          <p:nvPr/>
        </p:nvSpPr>
        <p:spPr>
          <a:xfrm>
            <a:off x="1041730" y="4037790"/>
            <a:ext cx="7320427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dirty="0">
                <a:ea typeface="SimSun" charset="-122"/>
                <a:cs typeface="Times New Roman" charset="0"/>
              </a:rPr>
              <a:t>L</a:t>
            </a:r>
            <a:r>
              <a:rPr lang="en-US" sz="1600" dirty="0">
                <a:effectLst/>
                <a:ea typeface="SimSun" charset="-122"/>
                <a:cs typeface="Times New Roman" charset="0"/>
              </a:rPr>
              <a:t>and and labor productivity (country-level, main season)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D63881-51A9-4D99-9EDC-09825CA4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0" y="1863450"/>
            <a:ext cx="3882747" cy="2109348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D69FBA1D-446E-48AC-822C-DFC340AFCD34}"/>
              </a:ext>
            </a:extLst>
          </p:cNvPr>
          <p:cNvSpPr/>
          <p:nvPr/>
        </p:nvSpPr>
        <p:spPr>
          <a:xfrm>
            <a:off x="3363986" y="5319755"/>
            <a:ext cx="2188128" cy="91440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Land productivity remains unchanged</a:t>
            </a:r>
          </a:p>
        </p:txBody>
      </p:sp>
    </p:spTree>
    <p:extLst>
      <p:ext uri="{BB962C8B-B14F-4D97-AF65-F5344CB8AC3E}">
        <p14:creationId xmlns:p14="http://schemas.microsoft.com/office/powerpoint/2010/main" val="30218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Freeform 4"/>
          <p:cNvSpPr>
            <a:spLocks/>
          </p:cNvSpPr>
          <p:nvPr/>
        </p:nvSpPr>
        <p:spPr bwMode="auto">
          <a:xfrm>
            <a:off x="5711428" y="3127177"/>
            <a:ext cx="3056930" cy="2350095"/>
          </a:xfrm>
          <a:custGeom>
            <a:avLst/>
            <a:gdLst>
              <a:gd name="T0" fmla="*/ 0 w 3630"/>
              <a:gd name="T1" fmla="*/ 1929034630 h 4335"/>
              <a:gd name="T2" fmla="*/ 2147483646 w 3630"/>
              <a:gd name="T3" fmla="*/ 1929034630 h 4335"/>
              <a:gd name="T4" fmla="*/ 2147483646 w 3630"/>
              <a:gd name="T5" fmla="*/ 0 h 4335"/>
              <a:gd name="T6" fmla="*/ 0 w 3630"/>
              <a:gd name="T7" fmla="*/ 0 h 4335"/>
              <a:gd name="T8" fmla="*/ 0 w 3630"/>
              <a:gd name="T9" fmla="*/ 1929034630 h 4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30" h="4335">
                <a:moveTo>
                  <a:pt x="0" y="4334"/>
                </a:moveTo>
                <a:lnTo>
                  <a:pt x="3630" y="4334"/>
                </a:lnTo>
                <a:lnTo>
                  <a:pt x="3630" y="0"/>
                </a:lnTo>
                <a:lnTo>
                  <a:pt x="0" y="0"/>
                </a:lnTo>
                <a:lnTo>
                  <a:pt x="0" y="433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63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1609" y="3761"/>
            <a:ext cx="9917609" cy="855167"/>
          </a:xfrm>
          <a:prstGeom prst="rect">
            <a:avLst/>
          </a:prstGeom>
          <a:solidFill>
            <a:srgbClr val="00663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388" cap="none" dirty="0">
              <a:solidFill>
                <a:schemeClr val="bg1"/>
              </a:solidFill>
              <a:latin typeface="Tw Cen MT Condensed" panose="020B060602010402020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56934"/>
            <a:ext cx="8543925" cy="76080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6. There </a:t>
            </a:r>
            <a:r>
              <a:rPr lang="en-US" sz="2800" b="1" dirty="0">
                <a:solidFill>
                  <a:schemeClr val="bg1"/>
                </a:solidFill>
              </a:rPr>
              <a:t>has been an increasing emphasis on </a:t>
            </a:r>
            <a:r>
              <a:rPr lang="en-US" sz="2800" b="1" dirty="0" smtClean="0">
                <a:solidFill>
                  <a:schemeClr val="bg1"/>
                </a:solidFill>
              </a:rPr>
              <a:t>food </a:t>
            </a:r>
            <a:r>
              <a:rPr lang="en-US" sz="2800" b="1" dirty="0">
                <a:solidFill>
                  <a:schemeClr val="bg1"/>
                </a:solidFill>
              </a:rPr>
              <a:t>crops. Farms are also more likely to specialize.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104468"/>
            <a:ext cx="9906000" cy="812800"/>
          </a:xfrm>
          <a:solidFill>
            <a:srgbClr val="006600"/>
          </a:soli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/>
              </a:rPr>
              <a:t>The 5</a:t>
            </a:r>
            <a:r>
              <a:rPr lang="en-US" sz="2000" b="1" baseline="30000" dirty="0">
                <a:solidFill>
                  <a:prstClr val="white"/>
                </a:solidFill>
                <a:latin typeface="Arial"/>
              </a:rPr>
              <a:t>th</a:t>
            </a:r>
            <a:r>
              <a:rPr lang="en-US" sz="2000" b="1" dirty="0">
                <a:solidFill>
                  <a:prstClr val="white"/>
                </a:solidFill>
                <a:latin typeface="Arial"/>
              </a:rPr>
              <a:t>  Annual Agricultural Policy Conference (AAPC)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Theme</a:t>
            </a:r>
            <a:r>
              <a:rPr lang="en-US" sz="1600" dirty="0">
                <a:solidFill>
                  <a:prstClr val="white"/>
                </a:solidFill>
                <a:latin typeface="Arial"/>
              </a:rPr>
              <a:t>: Prioritizing Agriculture in the Industrialization Agenda for Tanzania under ASDP-2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white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DCA69-1507-4EF8-AD31-E9C39120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426" y="1272210"/>
            <a:ext cx="3784413" cy="244758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B67234-C39C-4A28-B155-76EEC3848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8483"/>
              </p:ext>
            </p:extLst>
          </p:nvPr>
        </p:nvGraphicFramePr>
        <p:xfrm>
          <a:off x="410317" y="3950897"/>
          <a:ext cx="7995976" cy="2025650"/>
        </p:xfrm>
        <a:graphic>
          <a:graphicData uri="http://schemas.openxmlformats.org/drawingml/2006/table">
            <a:tbl>
              <a:tblPr firstRow="1" firstCol="1" bandRow="1"/>
              <a:tblGrid>
                <a:gridCol w="414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6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21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97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Simple regression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 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All farms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2008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2010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2012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2014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Coefficient on year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P-value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Proportion farm income from: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(mean values)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Field/food crops (incl. cereals, legumes and oilseeds)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0.64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0.106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Fruits and vegetables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0.08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0.07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-0.003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Cash crops (traditional)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0.09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0.10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-0.002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0.018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5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Livestock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0.21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0.22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0.002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0.138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Farm specializes in one category of farm output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62%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63%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SimSun" charset="-122"/>
                          <a:cs typeface="Times New Roman" charset="0"/>
                        </a:rPr>
                        <a:t>64%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66%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0.006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charset="0"/>
                          <a:cs typeface="Times New Roman" charset="0"/>
                        </a:rPr>
                        <a:t>0.010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SimSun" charset="-122"/>
                        <a:cs typeface="Times New Roman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98E81B0-2987-4DD9-BA78-678C381F54CC}"/>
              </a:ext>
            </a:extLst>
          </p:cNvPr>
          <p:cNvSpPr txBox="1"/>
          <p:nvPr/>
        </p:nvSpPr>
        <p:spPr>
          <a:xfrm>
            <a:off x="2140073" y="933656"/>
            <a:ext cx="448723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/>
              <a:t>Area allocations among crop groups (country level) </a:t>
            </a:r>
          </a:p>
        </p:txBody>
      </p:sp>
    </p:spTree>
    <p:extLst>
      <p:ext uri="{BB962C8B-B14F-4D97-AF65-F5344CB8AC3E}">
        <p14:creationId xmlns:p14="http://schemas.microsoft.com/office/powerpoint/2010/main" val="421316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</TotalTime>
  <Words>1588</Words>
  <Application>Microsoft Office PowerPoint</Application>
  <PresentationFormat>A4 Paper (210x297 mm)</PresentationFormat>
  <Paragraphs>483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Futura Hv BT Heavy</vt:lpstr>
      <vt:lpstr>Gill Sans MT</vt:lpstr>
      <vt:lpstr>Times New Roman</vt:lpstr>
      <vt:lpstr>Tw Cen MT Condensed</vt:lpstr>
      <vt:lpstr>Office Theme</vt:lpstr>
      <vt:lpstr>1_Office Theme</vt:lpstr>
      <vt:lpstr>PowerPoint Presentation</vt:lpstr>
      <vt:lpstr>PowerPoint Presentation</vt:lpstr>
      <vt:lpstr>Introduction</vt:lpstr>
      <vt:lpstr>1.Tanzania is experiencing a dramatic movement out of rural areas and a shift in labor away from agriculture.</vt:lpstr>
      <vt:lpstr>2. The markets for farmland and agricultural labor are fairly active, with farmers increasingly participating.</vt:lpstr>
      <vt:lpstr>3. Farms are increasingly likely to engage in some (though not all) forms of agricultural intensification.</vt:lpstr>
      <vt:lpstr>4. Farms exhibit an increasingly commercial orientation in terms of crop production, but not necessarily livestock production.</vt:lpstr>
      <vt:lpstr>5. The agricultural sector has grown in size, reflecting a remarkable area expansion (although labor productivity has also improved).</vt:lpstr>
      <vt:lpstr>6. There has been an increasing emphasis on food crops. Farms are also more likely to specialize.</vt:lpstr>
      <vt:lpstr>Typology of farms</vt:lpstr>
      <vt:lpstr>Medium-scale farms and small, farm-focused, commercialized farms are claiming an increasingly prominent role.</vt:lpstr>
      <vt:lpstr>Application of this farm typology sheds light on the farming population and patterns of production.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emwambulukutu</cp:lastModifiedBy>
  <cp:revision>26</cp:revision>
  <dcterms:created xsi:type="dcterms:W3CDTF">2019-01-21T06:32:14Z</dcterms:created>
  <dcterms:modified xsi:type="dcterms:W3CDTF">2019-02-13T10:30:33Z</dcterms:modified>
</cp:coreProperties>
</file>